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MavenPro-bold.fntdata"/><Relationship Id="rId10" Type="http://schemas.openxmlformats.org/officeDocument/2006/relationships/slide" Target="slides/slide5.xml"/><Relationship Id="rId32" Type="http://schemas.openxmlformats.org/officeDocument/2006/relationships/font" Target="fonts/MavenPr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b9761861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b9761861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58d0e4ab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58d0e4ab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58d0e4ab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58d0e4ab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58d0e4ab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58d0e4ab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58d0e4ab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58d0e4ab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b94535ce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b94535ce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58d0e4ab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58d0e4ab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Find optimal policy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b94535c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b94535c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58d0e4ab1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58d0e4ab1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58d0e4ab1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58d0e4ab1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b94535c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b94535c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b9761861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b976186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58d0e4ab1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58d0e4ab1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b9761861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b9761861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8b8df4a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8b8df4a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58d0e4a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58d0e4a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58d0e4a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58d0e4a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b94535ce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b94535ce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58d0e4ab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58d0e4ab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b9761861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b976186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58d0e4ab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58d0e4ab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abs/1911.0425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1905.11946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Self-training with Noisy Student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highlight>
                  <a:srgbClr val="0B5394"/>
                </a:highlight>
              </a:rPr>
              <a:t>Qizhe Xie and Eduard Hovy and Minh-Thang Luong and Quoc V. Le @ Google</a:t>
            </a:r>
            <a:endParaRPr>
              <a:highlight>
                <a:srgbClr val="0B539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Presented by Hristo S. Hristov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425" y="598575"/>
            <a:ext cx="3929250" cy="41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The teacher - student model</a:t>
            </a:r>
            <a:endParaRPr/>
          </a:p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Expand training by using unlabelled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Train an iteratively larger teacher model without adding noise to the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Train a smaller student model which learns on labelled and unlabelled data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bg" sz="1800"/>
              <a:t>Original source: </a:t>
            </a:r>
            <a:r>
              <a:rPr lang="bg" sz="1800" u="sng">
                <a:solidFill>
                  <a:schemeClr val="hlink"/>
                </a:solidFill>
                <a:hlinkClick r:id="rId3"/>
              </a:rPr>
              <a:t>link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title"/>
          </p:nvPr>
        </p:nvSpPr>
        <p:spPr>
          <a:xfrm>
            <a:off x="1303800" y="598575"/>
            <a:ext cx="3312000" cy="18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Grow the student networks</a:t>
            </a:r>
            <a:endParaRPr/>
          </a:p>
        </p:txBody>
      </p:sp>
      <p:sp>
        <p:nvSpPr>
          <p:cNvPr id="349" name="Google Shape;349;p24"/>
          <p:cNvSpPr txBox="1"/>
          <p:nvPr>
            <p:ph idx="1" type="body"/>
          </p:nvPr>
        </p:nvSpPr>
        <p:spPr>
          <a:xfrm>
            <a:off x="2086725" y="202862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>
                <a:latin typeface="Maven Pro"/>
                <a:ea typeface="Maven Pro"/>
                <a:cs typeface="Maven Pro"/>
                <a:sym typeface="Maven Pro"/>
              </a:rPr>
              <a:t>W</a:t>
            </a:r>
            <a:r>
              <a:rPr lang="bg" sz="1800">
                <a:latin typeface="Maven Pro"/>
                <a:ea typeface="Maven Pro"/>
                <a:cs typeface="Maven Pro"/>
                <a:sym typeface="Maven Pro"/>
              </a:rPr>
              <a:t>hile it improves the accuracy try to use the next architecture</a:t>
            </a:r>
            <a:endParaRPr sz="1800"/>
          </a:p>
        </p:txBody>
      </p:sp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350" y="152400"/>
            <a:ext cx="212385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4"/>
          <p:cNvSpPr/>
          <p:nvPr/>
        </p:nvSpPr>
        <p:spPr>
          <a:xfrm>
            <a:off x="2875125" y="2989225"/>
            <a:ext cx="1735200" cy="126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Knowledge distillation</a:t>
            </a:r>
            <a:endParaRPr/>
          </a:p>
        </p:txBody>
      </p:sp>
      <p:sp>
        <p:nvSpPr>
          <p:cNvPr id="357" name="Google Shape;357;p25"/>
          <p:cNvSpPr txBox="1"/>
          <p:nvPr>
            <p:ph idx="1" type="body"/>
          </p:nvPr>
        </p:nvSpPr>
        <p:spPr>
          <a:xfrm>
            <a:off x="1056750" y="17240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Idea: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bg" sz="1800"/>
              <a:t>Make use of weakly </a:t>
            </a:r>
            <a:br>
              <a:rPr lang="bg" sz="1800"/>
            </a:br>
            <a:r>
              <a:rPr lang="bg" sz="1800"/>
              <a:t>supervised dataset</a:t>
            </a:r>
            <a:endParaRPr sz="1800"/>
          </a:p>
        </p:txBody>
      </p:sp>
      <p:pic>
        <p:nvPicPr>
          <p:cNvPr id="358" name="Google Shape;3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400" y="1840600"/>
            <a:ext cx="44577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Noise is good</a:t>
            </a:r>
            <a:endParaRPr/>
          </a:p>
        </p:txBody>
      </p:sp>
      <p:sp>
        <p:nvSpPr>
          <p:cNvPr id="364" name="Google Shape;364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To the student network add: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Dropout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Stochastic depth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Data augmentation (</a:t>
            </a:r>
            <a:r>
              <a:rPr lang="bg" sz="1800">
                <a:solidFill>
                  <a:srgbClr val="FF0000"/>
                </a:solidFill>
              </a:rPr>
              <a:t>RandAugment</a:t>
            </a:r>
            <a:r>
              <a:rPr lang="bg" sz="1800"/>
              <a:t>)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Results due to noise</a:t>
            </a:r>
            <a:endParaRPr/>
          </a:p>
        </p:txBody>
      </p:sp>
      <p:sp>
        <p:nvSpPr>
          <p:cNvPr id="370" name="Google Shape;370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188" y="1890825"/>
            <a:ext cx="6649629" cy="27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RandAugment</a:t>
            </a:r>
            <a:endParaRPr/>
          </a:p>
        </p:txBody>
      </p:sp>
      <p:sp>
        <p:nvSpPr>
          <p:cNvPr id="377" name="Google Shape;377;p28"/>
          <p:cNvSpPr txBox="1"/>
          <p:nvPr>
            <p:ph idx="1" type="body"/>
          </p:nvPr>
        </p:nvSpPr>
        <p:spPr>
          <a:xfrm>
            <a:off x="142425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Augment input data optimally but not computationally expensively</a:t>
            </a:r>
            <a:endParaRPr sz="1800"/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</a:pPr>
            <a:r>
              <a:rPr lang="bg" sz="1800"/>
              <a:t>What operations should be used?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bg" sz="1800"/>
              <a:t>How often should these operations be used?</a:t>
            </a:r>
            <a:endParaRPr sz="1800"/>
          </a:p>
        </p:txBody>
      </p:sp>
      <p:pic>
        <p:nvPicPr>
          <p:cNvPr id="378" name="Google Shape;3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425" y="3344888"/>
            <a:ext cx="59912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Results - old SOTA vs Noisy student</a:t>
            </a:r>
            <a:endParaRPr/>
          </a:p>
        </p:txBody>
      </p:sp>
      <p:sp>
        <p:nvSpPr>
          <p:cNvPr id="384" name="Google Shape;384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1" y="1370375"/>
            <a:ext cx="6949424" cy="34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Scaling</a:t>
            </a:r>
            <a:endParaRPr/>
          </a:p>
        </p:txBody>
      </p:sp>
      <p:sp>
        <p:nvSpPr>
          <p:cNvPr id="391" name="Google Shape;391;p30"/>
          <p:cNvSpPr txBox="1"/>
          <p:nvPr>
            <p:ph idx="1" type="body"/>
          </p:nvPr>
        </p:nvSpPr>
        <p:spPr>
          <a:xfrm>
            <a:off x="237250" y="1764300"/>
            <a:ext cx="34533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 sz="2400">
                <a:solidFill>
                  <a:srgbClr val="FF0000"/>
                </a:solidFill>
              </a:rPr>
              <a:t>18</a:t>
            </a:r>
            <a:r>
              <a:rPr lang="bg" sz="2400"/>
              <a:t> times fewer FLOPS than previous state of the art </a:t>
            </a:r>
            <a:endParaRPr sz="2400"/>
          </a:p>
        </p:txBody>
      </p:sp>
      <p:pic>
        <p:nvPicPr>
          <p:cNvPr id="392" name="Google Shape;3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550" y="849975"/>
            <a:ext cx="4921449" cy="40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Part 3: Document classification </a:t>
            </a:r>
            <a:endParaRPr/>
          </a:p>
        </p:txBody>
      </p:sp>
      <p:sp>
        <p:nvSpPr>
          <p:cNvPr id="398" name="Google Shape;398;p3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Another lecture on (deep) CNN-s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100" y="1397475"/>
            <a:ext cx="7030501" cy="30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Transfer learning</a:t>
            </a:r>
            <a:endParaRPr/>
          </a:p>
        </p:txBody>
      </p:sp>
      <p:sp>
        <p:nvSpPr>
          <p:cNvPr id="404" name="Google Shape;404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What are t</a:t>
            </a:r>
            <a:r>
              <a:rPr lang="bg" sz="1800"/>
              <a:t>rained neurons?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TL: Copy first N layers and add FC layers in the end of the network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Better at ImageNet =&gt; Better at other CV tasks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4 ideas to take home</a:t>
            </a:r>
            <a:endParaRPr/>
          </a:p>
        </p:txBody>
      </p:sp>
      <p:sp>
        <p:nvSpPr>
          <p:cNvPr id="410" name="Google Shape;410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 sz="1800"/>
              <a:t>Combining</a:t>
            </a:r>
            <a:r>
              <a:rPr lang="bg" sz="1800"/>
              <a:t> а lot of simple concepts the noisy student achieves the best possible accuracy with less computational power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Compound scaling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RandAugment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Teacher-student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bg" sz="1800"/>
              <a:t>Transfer learning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Another lecture on (deep) CNN-s</a:t>
            </a:r>
            <a:r>
              <a:rPr lang="bg"/>
              <a:t>	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400" y="1552650"/>
            <a:ext cx="6837703" cy="29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Part 1: EfficientNet</a:t>
            </a:r>
            <a:endParaRPr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AutoNum type="arabicPeriod"/>
            </a:pPr>
            <a:r>
              <a:rPr lang="bg" sz="1800">
                <a:latin typeface="Maven Pro"/>
                <a:ea typeface="Maven Pro"/>
                <a:cs typeface="Maven Pro"/>
                <a:sym typeface="Maven Pro"/>
              </a:rPr>
              <a:t>Published in </a:t>
            </a:r>
            <a:r>
              <a:rPr lang="bg" sz="1800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May 2019</a:t>
            </a:r>
            <a:r>
              <a:rPr lang="bg" sz="1800">
                <a:latin typeface="Maven Pro"/>
                <a:ea typeface="Maven Pro"/>
                <a:cs typeface="Maven Pro"/>
                <a:sym typeface="Maven Pro"/>
              </a:rPr>
              <a:t>, has 89 citations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AutoNum type="arabicPeriod"/>
            </a:pPr>
            <a:r>
              <a:rPr lang="bg" sz="1800">
                <a:latin typeface="Maven Pro"/>
                <a:ea typeface="Maven Pro"/>
                <a:cs typeface="Maven Pro"/>
                <a:sym typeface="Maven Pro"/>
              </a:rPr>
              <a:t>Base architecture for the Noisy student model (later in presentation)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bg" sz="1800">
                <a:latin typeface="Maven Pro"/>
                <a:ea typeface="Maven Pro"/>
                <a:cs typeface="Maven Pro"/>
                <a:sym typeface="Maven Pro"/>
              </a:rPr>
              <a:t>Original source : </a:t>
            </a:r>
            <a:r>
              <a:rPr lang="bg" sz="18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3"/>
              </a:rPr>
              <a:t>link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Solving compound scaling in CNN-s</a:t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38" y="1385602"/>
            <a:ext cx="6661514" cy="34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719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Compound </a:t>
            </a:r>
            <a:r>
              <a:rPr lang="bg"/>
              <a:t>Scaling</a:t>
            </a: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313" y="1578150"/>
            <a:ext cx="7083376" cy="30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Example of EfficientNet advantages</a:t>
            </a:r>
            <a:endParaRPr/>
          </a:p>
        </p:txBody>
      </p:sp>
      <p:sp>
        <p:nvSpPr>
          <p:cNvPr id="316" name="Google Shape;316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63338"/>
            <a:ext cx="7873776" cy="25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Scaling</a:t>
            </a:r>
            <a:endParaRPr/>
          </a:p>
        </p:txBody>
      </p:sp>
      <p:sp>
        <p:nvSpPr>
          <p:cNvPr id="323" name="Google Shape;323;p20"/>
          <p:cNvSpPr txBox="1"/>
          <p:nvPr>
            <p:ph idx="1" type="body"/>
          </p:nvPr>
        </p:nvSpPr>
        <p:spPr>
          <a:xfrm>
            <a:off x="237250" y="1764300"/>
            <a:ext cx="34533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bg" sz="2400">
                <a:solidFill>
                  <a:srgbClr val="FF0000"/>
                </a:solidFill>
              </a:rPr>
              <a:t>18</a:t>
            </a:r>
            <a:r>
              <a:rPr lang="bg" sz="2400"/>
              <a:t> times fewer FLOPS than previous state of the art </a:t>
            </a:r>
            <a:endParaRPr sz="2400"/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475" y="693425"/>
            <a:ext cx="4846925" cy="37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Part 2: The noisy student</a:t>
            </a:r>
            <a:endParaRPr/>
          </a:p>
        </p:txBody>
      </p:sp>
      <p:sp>
        <p:nvSpPr>
          <p:cNvPr id="330" name="Google Shape;330;p2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November 2019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